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8.xml" ContentType="application/vnd.openxmlformats-officedocument.themeOverrid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  <p:sldMasterId id="2147484063" r:id="rId2"/>
    <p:sldMasterId id="2147484076" r:id="rId3"/>
    <p:sldMasterId id="2147484089" r:id="rId4"/>
    <p:sldMasterId id="2147484102" r:id="rId5"/>
  </p:sldMasterIdLst>
  <p:notesMasterIdLst>
    <p:notesMasterId r:id="rId16"/>
  </p:notesMasterIdLst>
  <p:handoutMasterIdLst>
    <p:handoutMasterId r:id="rId17"/>
  </p:handoutMasterIdLst>
  <p:sldIdLst>
    <p:sldId id="258" r:id="rId6"/>
    <p:sldId id="256" r:id="rId7"/>
    <p:sldId id="266" r:id="rId8"/>
    <p:sldId id="257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CCFF"/>
    <a:srgbClr val="FFFFCC"/>
    <a:srgbClr val="990000"/>
    <a:srgbClr val="996600"/>
    <a:srgbClr val="99FF33"/>
    <a:srgbClr val="FF9933"/>
    <a:srgbClr val="FF6600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60" autoAdjust="0"/>
    <p:restoredTop sz="94660"/>
  </p:normalViewPr>
  <p:slideViewPr>
    <p:cSldViewPr>
      <p:cViewPr varScale="1">
        <p:scale>
          <a:sx n="70" d="100"/>
          <a:sy n="70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6B84356-5A4F-4224-8A9F-83646279748F}" type="datetimeFigureOut">
              <a:rPr lang="pl-PL"/>
              <a:pPr>
                <a:defRPr/>
              </a:pPr>
              <a:t>2010-04-18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5C0867E-C9BF-45C0-AC8A-CF266DE027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5362B7D-6840-4695-A4AC-16E4A32BD856}" type="datetimeFigureOut">
              <a:rPr lang="pl-PL"/>
              <a:pPr>
                <a:defRPr/>
              </a:pPr>
              <a:t>2010-04-18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AF15955-1ED5-457E-BD44-6F9E2C09D1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6661F3-BB0C-4E4F-A267-0541546A6AB5}" type="slidenum">
              <a:rPr lang="pl-PL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Łącznik prosty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2F80BA0-100B-4901-8164-24885C3760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0003C-7489-4EB3-9C82-FD391AB3FE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2F7AC-4224-4E8E-97F2-5F9F909111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4CCB1-179D-4BD7-9C3A-32CB7C1A38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CA399-833C-4457-80C3-B69946BB0DD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6D055-188E-4096-92AC-9FE4C5BD30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FFFB-E94E-4052-A82B-3509BD5098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03169-5D9E-4B87-9D2C-CC9E08D9EF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B670-58AA-4644-96F2-8583B82517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E59A-20CC-43F3-8483-74AE10E691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C464F-773E-4E17-BA1E-747DA58D2C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8E7ED-1AC1-47B2-AC27-63084408C0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53D8D-8334-4AEF-B1FE-308DC2DFB4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56AAC-DC6D-4CE7-9719-7D564410B6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FAF1B-054B-4F98-8728-43642A8135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4F557-3BCA-4F75-9E09-4F98838D7F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1C46BC-4364-40C5-8545-5EC473E8D7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D9B77-5A03-40A3-A24A-92A124CF29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EC3BC-ED2A-4DF0-94B3-9E5989E109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CDB0-37D7-4F96-9FD6-FCE7340949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C4509-4998-428D-9F8C-4DC1C2C4A1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2744E-2BF9-46ED-8A83-B3DD16CBD6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E042E2-5E0D-49AD-BE21-3B75F10E1C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F83F7-0701-4E77-BA97-FC1B772F47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8A887-EC04-4B10-A1A8-4C2EB8CB25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7B89-822B-4BD2-BA64-053A1EB624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170CE-8B10-430F-B080-891C0EF3EF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1FBB2-EB2E-4098-8BF7-69E3695577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81F79-FF39-4639-8FA9-F3FD5D8A76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FC28B-BDD9-4252-A8DA-3EB6A8EDFF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2D0AD-2205-4A93-8C34-EA679876BA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B7BE6-E1E9-40E8-80B0-B37D805647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87327-4C2B-4678-906F-0D53B2CB91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9ECEE8-32F9-4C8E-8318-19784EA4EF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218E3-33DA-49EE-8A56-5EEFA3E8A2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CFB8-79FB-443B-BA67-CE38D16F75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8AB6-74ED-4090-860D-7D39190A08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2246-A2BF-47B2-BCB4-9EB8395BD2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6BD3A-D5DB-4EFA-935E-3571806EAF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e ściętym i zaokrąglonym rogi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ójkąt prostokątny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olny kształt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E51B9-549C-4C0C-9941-A75F1684C6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D5D3B-4BEE-4CCE-A60B-B5B26B9773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7AAB-BB99-4DE4-BA9E-8A81FB24DB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FA9E6-0973-4E1F-B9C3-0B3D89AC38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równoramienny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1E0C32-7672-4972-904B-016A858E94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49AC1A-E995-4204-A7DF-9E91876753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4935-C5DA-4612-BB43-78688617AA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ójkąt równoramienny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Łącznik prosty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19012-D30B-486A-AE2B-A1EAC173E96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F8ED-342F-4B99-91BA-130480CDAF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44FE11F-C7E4-42E4-8B7F-9983D11D09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4D492-DF58-4D16-8B13-3B4EF4DE50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D8D34-1C22-48D0-A104-CFC4751269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D5A2E2AA-7565-4B49-8145-46DD078778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491E154E-15E2-4385-AC55-EBCA0FD85B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E6C0-186B-4196-9781-275CC347BE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2201-9EAE-4910-AABD-98DFF6C699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8978C0-129C-44A1-8E62-13F5EC9B1A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AB722-8A03-4C4F-B016-FB100EE6DA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2C297-5B5B-4197-AF5B-C12CA48CF9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B5189-A535-4E3D-B2A5-0C716F9BC8D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Dowolny kształt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A0882CC-91A9-48F0-BEBF-45990D8FB3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963278B-0A23-415F-B73F-6CB1D23E2E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43" r:id="rId2"/>
    <p:sldLayoutId id="2147484176" r:id="rId3"/>
    <p:sldLayoutId id="2147484177" r:id="rId4"/>
    <p:sldLayoutId id="2147484178" r:id="rId5"/>
    <p:sldLayoutId id="2147484179" r:id="rId6"/>
    <p:sldLayoutId id="2147484144" r:id="rId7"/>
    <p:sldLayoutId id="2147484180" r:id="rId8"/>
    <p:sldLayoutId id="2147484181" r:id="rId9"/>
    <p:sldLayoutId id="2147484145" r:id="rId10"/>
    <p:sldLayoutId id="2147484146" r:id="rId11"/>
    <p:sldLayoutId id="214748418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B3E69C-8F40-400D-84F3-6356A794E9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8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07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31A9802-302E-4B87-A098-62ADA1A8AF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58" r:id="rId2"/>
    <p:sldLayoutId id="2147484185" r:id="rId3"/>
    <p:sldLayoutId id="2147484159" r:id="rId4"/>
    <p:sldLayoutId id="2147484160" r:id="rId5"/>
    <p:sldLayoutId id="2147484161" r:id="rId6"/>
    <p:sldLayoutId id="2147484186" r:id="rId7"/>
    <p:sldLayoutId id="2147484187" r:id="rId8"/>
    <p:sldLayoutId id="2147484188" r:id="rId9"/>
    <p:sldLayoutId id="2147484162" r:id="rId10"/>
    <p:sldLayoutId id="2147484189" r:id="rId11"/>
    <p:sldLayoutId id="214748419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10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4101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11CC5F7-1F74-468D-8702-E34CC3FB9C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4105" name="Grup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63" r:id="rId2"/>
    <p:sldLayoutId id="2147484192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93" r:id="rId9"/>
    <p:sldLayoutId id="2147484169" r:id="rId10"/>
    <p:sldLayoutId id="2147484170" r:id="rId11"/>
    <p:sldLayoutId id="214748419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126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1234D66-BB64-4622-A715-C01663C64E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171" r:id="rId6"/>
    <p:sldLayoutId id="2147484172" r:id="rId7"/>
    <p:sldLayoutId id="2147484200" r:id="rId8"/>
    <p:sldLayoutId id="2147484201" r:id="rId9"/>
    <p:sldLayoutId id="2147484173" r:id="rId10"/>
    <p:sldLayoutId id="2147484174" r:id="rId11"/>
    <p:sldLayoutId id="2147484202" r:id="rId12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5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268413"/>
            <a:ext cx="8229600" cy="2798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72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itchFamily="66" charset="0"/>
              </a:rPr>
              <a:t>Moja okolica-</a:t>
            </a:r>
            <a:br>
              <a:rPr lang="pl-PL" sz="72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itchFamily="66" charset="0"/>
              </a:rPr>
            </a:br>
            <a:r>
              <a:rPr lang="pl-PL" sz="6000" dirty="0" smtClean="0"/>
              <a:t> </a:t>
            </a:r>
            <a:r>
              <a:rPr lang="pl-PL" sz="6000" dirty="0" smtClean="0">
                <a:solidFill>
                  <a:srgbClr val="FFFFCC"/>
                </a:solidFill>
              </a:rPr>
              <a:t>Gmina Łambinowice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000100" y="1928802"/>
            <a:ext cx="6843714" cy="2112115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pl-PL" sz="5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DZIĘKUJEMY</a:t>
            </a: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pl-PL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ZA </a:t>
            </a:r>
            <a:r>
              <a:rPr lang="pl-P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UWAGĘ</a:t>
            </a:r>
            <a:endParaRPr lang="pl-P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6357938" y="5791200"/>
            <a:ext cx="66294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Diana Orłowska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Izabela </a:t>
            </a:r>
            <a:r>
              <a:rPr lang="pl-PL" dirty="0" err="1" smtClean="0"/>
              <a:t>Pioterkiewicz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5000" contrast="21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7" name="Rectangle 5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9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pyrus" pitchFamily="66" charset="0"/>
              </a:rPr>
              <a:t>BIELICE</a:t>
            </a:r>
          </a:p>
        </p:txBody>
      </p:sp>
      <p:sp>
        <p:nvSpPr>
          <p:cNvPr id="228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73463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6000" dirty="0" smtClean="0">
                <a:latin typeface="Papyrus" pitchFamily="66" charset="0"/>
              </a:rPr>
              <a:t>(</a:t>
            </a:r>
            <a:r>
              <a:rPr lang="pl-PL" sz="6000" dirty="0" err="1" smtClean="0">
                <a:latin typeface="Papyrus" pitchFamily="66" charset="0"/>
              </a:rPr>
              <a:t>Bielitz</a:t>
            </a:r>
            <a:r>
              <a:rPr lang="pl-PL" sz="6000" dirty="0" smtClean="0">
                <a:latin typeface="Papyrus" pitchFamily="66" charset="0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l-PL" dirty="0" smtClean="0"/>
              <a:t>Wycieczka po Bielicach</a:t>
            </a:r>
            <a:endParaRPr lang="pl-PL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7825" y="2034381"/>
            <a:ext cx="5848350" cy="4191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93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satMod val="150000"/>
                  </a:schemeClr>
                </a:solidFill>
              </a:rPr>
              <a:t>HISTORIA</a:t>
            </a:r>
            <a:endParaRPr lang="pl-PL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29390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2143125"/>
            <a:ext cx="4038600" cy="4530725"/>
          </a:xfrm>
        </p:spPr>
        <p:txBody>
          <a:bodyPr rtlCol="0">
            <a:normAutofit fontScale="925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1900" b="1" dirty="0" smtClean="0"/>
              <a:t>       Bielice</a:t>
            </a:r>
            <a:r>
              <a:rPr lang="pl-PL" sz="1900" dirty="0" smtClean="0"/>
              <a:t> </a:t>
            </a:r>
            <a:r>
              <a:rPr lang="pl-PL" sz="1900" dirty="0"/>
              <a:t>posiadały najlepsze ziemie w powiecie niemodlińskim i od najdawniejszych czasów uznawane były w okolicy za wieś bardzo bogatą i religijną</a:t>
            </a:r>
            <a:r>
              <a:rPr lang="pl-PL" sz="1900" dirty="0" smtClean="0"/>
              <a:t>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pl-PL" sz="19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1900" dirty="0" smtClean="0"/>
              <a:t>       Tragiczny był koniec wojny dla wioski Bielice. 16 marca 1945 roku w wiosce stanęli Rosjanie. Mieszkańcy opuszczali wioskę w pośpiechu. Było wiele ofiar śmiertelnych.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1900" dirty="0" smtClean="0"/>
              <a:t>       27 czerwca 1945 roku wszyscy przedwojenni mieszkańcy,  wzięci zostali przez polską milicję do obozu w Łambinowicach i zmuszeni do ciężkiej pracy.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pl-PL" sz="2400" dirty="0"/>
          </a:p>
        </p:txBody>
      </p:sp>
      <p:pic>
        <p:nvPicPr>
          <p:cNvPr id="229395" name="Picture 19" descr="img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2566988"/>
            <a:ext cx="4038600" cy="302895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9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DZIEJE KOSCIOŁA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000" dirty="0" smtClean="0"/>
              <a:t>	Obecny kościół parafialny p.w. św. Katarzyny wybudowany został prawdopodobnie w XVI wieku, po tym jak wcześniejszy (drewniany) spłonął. W 1731 dokonano rozbudowy kościoła i dobudowano do niego wieżę. Bielice były zawsze wioską rdzennie katolicką, a ich historia związana była ściśle z księstwem biskupów nyskich, do  których  należały  przez długie wieki.</a:t>
            </a:r>
          </a:p>
        </p:txBody>
      </p:sp>
      <p:pic>
        <p:nvPicPr>
          <p:cNvPr id="37892" name="Picture 15" descr="IMAG00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70463" y="1600200"/>
            <a:ext cx="3394075" cy="4525963"/>
          </a:xfrm>
          <a:noFill/>
          <a:ln w="38100">
            <a:solidFill>
              <a:srgbClr val="0000FF"/>
            </a:solidFill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7" name="Rectangle 9"/>
          <p:cNvSpPr>
            <a:spLocks noGrp="1" noChangeArrowheads="1"/>
          </p:cNvSpPr>
          <p:nvPr>
            <p:ph type="title"/>
          </p:nvPr>
        </p:nvSpPr>
        <p:spPr>
          <a:xfrm>
            <a:off x="214282" y="-142875"/>
            <a:ext cx="8286808" cy="1143000"/>
          </a:xfrm>
        </p:spPr>
        <p:txBody>
          <a:bodyPr/>
          <a:lstStyle/>
          <a:p>
            <a:r>
              <a:rPr lang="pl-PL" sz="2400" b="1" dirty="0" smtClean="0">
                <a:latin typeface="Times New Roman" pitchFamily="18" charset="0"/>
              </a:rPr>
              <a:t>SZKOŁA PODSTAWOWA</a:t>
            </a:r>
            <a:endParaRPr lang="pl-PL" sz="2400" b="1" dirty="0" smtClean="0">
              <a:latin typeface="Times New Roman" pitchFamily="18" charset="0"/>
            </a:endParaRPr>
          </a:p>
        </p:txBody>
      </p:sp>
      <p:sp>
        <p:nvSpPr>
          <p:cNvPr id="2324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-285784" y="1500174"/>
            <a:ext cx="4214842" cy="5357826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l-PL" sz="2400" b="1" dirty="0" smtClean="0">
                <a:solidFill>
                  <a:srgbClr val="99CCFF"/>
                </a:solidFill>
              </a:rPr>
              <a:t>	</a:t>
            </a:r>
            <a:r>
              <a:rPr lang="pl-PL" sz="2200" b="1" dirty="0" smtClean="0"/>
              <a:t>Przedwojenne </a:t>
            </a:r>
            <a:r>
              <a:rPr lang="pl-PL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Bielice</a:t>
            </a:r>
            <a:r>
              <a:rPr lang="pl-PL" sz="2200" b="1" dirty="0" smtClean="0"/>
              <a:t> </a:t>
            </a:r>
            <a:r>
              <a:rPr lang="pl-PL" sz="2200" b="1" dirty="0" smtClean="0"/>
              <a:t>były wioską parafialną i posiadały własną szkołę.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l-PL" sz="2200" b="1" dirty="0" smtClean="0"/>
              <a:t>	Szkoła ta była jedną z nielicznych na Śląsku. Była to szkoła przykościelna, która założona i utrzymywana przez kościół do połowy XVIII wieku służyła głównie nauce religii. </a:t>
            </a:r>
            <a:r>
              <a:rPr lang="pl-PL" sz="2200" b="1" dirty="0" smtClean="0"/>
              <a:t>Budowa szkoły kosztowała 1100 talarów państwowych</a:t>
            </a:r>
            <a:r>
              <a:rPr lang="pl-PL" sz="2200" b="1" dirty="0" smtClean="0"/>
              <a:t>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l-PL" sz="2200" b="1" dirty="0" smtClean="0"/>
              <a:t> </a:t>
            </a:r>
            <a:r>
              <a:rPr lang="pl-PL" sz="2200" b="1" dirty="0" smtClean="0"/>
              <a:t>     W latach 60-tych XX w.,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l-PL" sz="2200" b="1" dirty="0" smtClean="0"/>
              <a:t> </a:t>
            </a:r>
            <a:r>
              <a:rPr lang="pl-PL" sz="2200" b="1" dirty="0" smtClean="0"/>
              <a:t>     wybudowano obecny budynek szkoły, której dyrektorami byli: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l-PL" sz="2200" b="1" dirty="0" smtClean="0"/>
              <a:t>      Wojciech </a:t>
            </a:r>
            <a:r>
              <a:rPr lang="pl-PL" sz="2200" b="1" dirty="0" err="1" smtClean="0"/>
              <a:t>Waliduda</a:t>
            </a:r>
            <a:r>
              <a:rPr lang="pl-PL" sz="2200" b="1" dirty="0" smtClean="0"/>
              <a:t>, </a:t>
            </a:r>
            <a:br>
              <a:rPr lang="pl-PL" sz="2200" b="1" dirty="0" smtClean="0"/>
            </a:br>
            <a:r>
              <a:rPr lang="pl-PL" sz="2200" b="1" dirty="0" smtClean="0"/>
              <a:t> Józef Kowalski,</a:t>
            </a:r>
            <a:br>
              <a:rPr lang="pl-PL" sz="2200" b="1" dirty="0" smtClean="0"/>
            </a:br>
            <a:r>
              <a:rPr lang="pl-PL" sz="2200" b="1" dirty="0" smtClean="0"/>
              <a:t> Maria </a:t>
            </a:r>
            <a:r>
              <a:rPr lang="pl-PL" sz="2200" b="1" dirty="0" err="1" smtClean="0"/>
              <a:t>Młotkowska</a:t>
            </a:r>
            <a:r>
              <a:rPr lang="pl-PL" sz="2200" b="1" dirty="0" smtClean="0"/>
              <a:t>, </a:t>
            </a:r>
            <a:br>
              <a:rPr lang="pl-PL" sz="2200" b="1" dirty="0" smtClean="0"/>
            </a:br>
            <a:r>
              <a:rPr lang="pl-PL" sz="2200" b="1" dirty="0" smtClean="0"/>
              <a:t> Jan Czerniak (obecny dyrektor).  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pl-PL" sz="2200" b="1" dirty="0" smtClean="0"/>
          </a:p>
        </p:txBody>
      </p:sp>
      <p:sp>
        <p:nvSpPr>
          <p:cNvPr id="232458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4857750" y="4143380"/>
            <a:ext cx="4038600" cy="857256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l-PL" b="1" dirty="0" smtClean="0">
                <a:solidFill>
                  <a:srgbClr val="00B050"/>
                </a:solidFill>
              </a:rPr>
              <a:t>Patronem szkoły jest Tadeusz Kościuszko</a:t>
            </a:r>
            <a:endParaRPr lang="pl-PL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/>
              <a:t>Świetlica </a:t>
            </a:r>
            <a:r>
              <a:rPr lang="pl-PL" dirty="0" smtClean="0"/>
              <a:t>wiejska</a:t>
            </a:r>
            <a:endParaRPr lang="pl-PL" dirty="0"/>
          </a:p>
        </p:txBody>
      </p:sp>
      <p:sp>
        <p:nvSpPr>
          <p:cNvPr id="39939" name="Symbol zastępczy tekstu 8"/>
          <p:cNvSpPr>
            <a:spLocks noGrp="1"/>
          </p:cNvSpPr>
          <p:nvPr>
            <p:ph type="body" sz="half" idx="1"/>
          </p:nvPr>
        </p:nvSpPr>
        <p:spPr>
          <a:xfrm>
            <a:off x="-71437" y="1571625"/>
            <a:ext cx="3714743" cy="4525963"/>
          </a:xfrm>
        </p:spPr>
        <p:txBody>
          <a:bodyPr/>
          <a:lstStyle/>
          <a:p>
            <a:r>
              <a:rPr lang="pl-PL" sz="1600" dirty="0" smtClean="0"/>
              <a:t> Budynek świetlicy został wybudowany w I </a:t>
            </a:r>
            <a:r>
              <a:rPr lang="pl-PL" sz="1600" dirty="0" err="1" smtClean="0"/>
              <a:t>poł</a:t>
            </a:r>
            <a:r>
              <a:rPr lang="pl-PL" sz="1600" dirty="0" smtClean="0"/>
              <a:t>.</a:t>
            </a:r>
            <a:br>
              <a:rPr lang="pl-PL" sz="1600" dirty="0" smtClean="0"/>
            </a:br>
            <a:r>
              <a:rPr lang="pl-PL" sz="1600" dirty="0" smtClean="0"/>
              <a:t> lat 90 –tych XX wieku, </a:t>
            </a:r>
            <a:br>
              <a:rPr lang="pl-PL" sz="1600" dirty="0" smtClean="0"/>
            </a:br>
            <a:r>
              <a:rPr lang="pl-PL" sz="1600" dirty="0" smtClean="0"/>
              <a:t>dzięki staraniom księdza proboszcza Bronisława </a:t>
            </a:r>
            <a:r>
              <a:rPr lang="pl-PL" sz="1600" dirty="0" err="1" smtClean="0"/>
              <a:t>Dołhana</a:t>
            </a:r>
            <a:r>
              <a:rPr lang="pl-PL" sz="1600" dirty="0" smtClean="0"/>
              <a:t> mieszkańców wsi oraz wsparciu Fundacji Współpracy</a:t>
            </a:r>
            <a:br>
              <a:rPr lang="pl-PL" sz="1600" dirty="0" smtClean="0"/>
            </a:br>
            <a:r>
              <a:rPr lang="pl-PL" sz="1600" dirty="0" smtClean="0"/>
              <a:t> Polsko – Niemieckiej.</a:t>
            </a:r>
          </a:p>
          <a:p>
            <a:r>
              <a:rPr lang="pl-PL" sz="1600" dirty="0" smtClean="0"/>
              <a:t>Obecnie w </a:t>
            </a:r>
            <a:r>
              <a:rPr lang="pl-PL" sz="1600" dirty="0" smtClean="0"/>
              <a:t>świetlicy organizowane są codzienne zajęcia od 9:00 do </a:t>
            </a:r>
            <a:r>
              <a:rPr lang="pl-PL" sz="1600" dirty="0" smtClean="0"/>
              <a:t>12:00.</a:t>
            </a:r>
          </a:p>
          <a:p>
            <a:r>
              <a:rPr lang="pl-PL" sz="1600" dirty="0" smtClean="0"/>
              <a:t> Są </a:t>
            </a:r>
            <a:r>
              <a:rPr lang="pl-PL" sz="1600" dirty="0" smtClean="0"/>
              <a:t>to głównie gry i zabawy sportowe, </a:t>
            </a:r>
            <a:r>
              <a:rPr lang="pl-PL" sz="1600" dirty="0" smtClean="0"/>
              <a:t>komputerowe i „spotkania z bajką”.</a:t>
            </a:r>
          </a:p>
          <a:p>
            <a:r>
              <a:rPr lang="pl-PL" sz="1600" dirty="0" smtClean="0"/>
              <a:t>Odbywają się tu też różne imprezy środowiskowe np.:</a:t>
            </a:r>
          </a:p>
          <a:p>
            <a:r>
              <a:rPr lang="pl-PL" sz="1600" dirty="0" smtClean="0"/>
              <a:t>„Dożynki”, „Sylwester” i inne.</a:t>
            </a:r>
            <a:endParaRPr lang="pl-PL" sz="1600" dirty="0" smtClean="0"/>
          </a:p>
        </p:txBody>
      </p:sp>
      <p:pic>
        <p:nvPicPr>
          <p:cNvPr id="15" name="Symbol zastępczy zawartości 14" descr="IMAG001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868" y="2000240"/>
            <a:ext cx="3333773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Obraz 15" descr="IMAG0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298" y="1928802"/>
            <a:ext cx="2071702" cy="181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14000">
              <a:srgbClr val="FC9FCB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Biblioteka wiejska</a:t>
            </a:r>
          </a:p>
        </p:txBody>
      </p:sp>
      <p:sp>
        <p:nvSpPr>
          <p:cNvPr id="40963" name="Symbol zastępczy tekstu 6"/>
          <p:cNvSpPr>
            <a:spLocks noGrp="1"/>
          </p:cNvSpPr>
          <p:nvPr>
            <p:ph type="body" sz="half" idx="1"/>
          </p:nvPr>
        </p:nvSpPr>
        <p:spPr>
          <a:xfrm>
            <a:off x="457200" y="1643050"/>
            <a:ext cx="4038600" cy="4483113"/>
          </a:xfrm>
        </p:spPr>
        <p:txBody>
          <a:bodyPr/>
          <a:lstStyle/>
          <a:p>
            <a:r>
              <a:rPr lang="pl-PL" sz="1200" dirty="0" smtClean="0"/>
              <a:t>W Bielicach ma swoją Filię Gminna Biblioteka Publiczna z Łambinowic,</a:t>
            </a:r>
            <a:r>
              <a:rPr lang="pl-PL" sz="1200" dirty="0" smtClean="0"/>
              <a:t> która mieści się w budynku świetlicy wiejskiej.</a:t>
            </a:r>
          </a:p>
          <a:p>
            <a:r>
              <a:rPr lang="pl-PL" sz="1200" dirty="0" smtClean="0"/>
              <a:t>Biblioteka posiada bogate zbiory, do zbiorów bardzo cennych należy l</a:t>
            </a:r>
            <a:r>
              <a:rPr lang="de-DE" sz="1200" dirty="0" err="1" smtClean="0"/>
              <a:t>iteratura</a:t>
            </a:r>
            <a:r>
              <a:rPr lang="pl-PL" sz="1200" dirty="0" smtClean="0"/>
              <a:t> </a:t>
            </a:r>
            <a:r>
              <a:rPr lang="pl-PL" sz="1200" dirty="0" smtClean="0"/>
              <a:t>przedwojenna </a:t>
            </a:r>
            <a:r>
              <a:rPr lang="de-DE" sz="1200" dirty="0" smtClean="0"/>
              <a:t>: </a:t>
            </a:r>
            <a:endParaRPr lang="pl-PL" sz="1200" dirty="0" smtClean="0"/>
          </a:p>
          <a:p>
            <a:pPr>
              <a:buNone/>
            </a:pP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b="1" dirty="0" smtClean="0"/>
              <a:t>Bildband </a:t>
            </a:r>
            <a:r>
              <a:rPr lang="de-DE" sz="1200" b="1" dirty="0" smtClean="0"/>
              <a:t>Kreis Falkenberg in Oberschlesien</a:t>
            </a:r>
            <a:r>
              <a:rPr lang="de-DE" sz="1200" dirty="0" smtClean="0"/>
              <a:t>, Druckhaus Goldammer, Scheinfeld/</a:t>
            </a:r>
            <a:r>
              <a:rPr lang="de-DE" sz="1200" dirty="0" err="1" smtClean="0"/>
              <a:t>Mfr</a:t>
            </a:r>
            <a:r>
              <a:rPr lang="de-DE" sz="1200" dirty="0" smtClean="0"/>
              <a:t>. 1982.</a:t>
            </a:r>
            <a:br>
              <a:rPr lang="de-DE" sz="1200" dirty="0" smtClean="0"/>
            </a:b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b="1" dirty="0" smtClean="0"/>
              <a:t>Heimatkalender des Kreises Falkenberg</a:t>
            </a:r>
            <a:r>
              <a:rPr lang="de-DE" sz="1200" dirty="0" smtClean="0"/>
              <a:t>, Druck: Schlesierverlag </a:t>
            </a:r>
            <a:r>
              <a:rPr lang="de-DE" sz="1200" dirty="0" err="1" smtClean="0"/>
              <a:t>L.Heege</a:t>
            </a:r>
            <a:r>
              <a:rPr lang="de-DE" sz="1200" dirty="0" smtClean="0"/>
              <a:t>, </a:t>
            </a:r>
            <a:r>
              <a:rPr lang="de-DE" sz="1200" dirty="0" err="1" smtClean="0"/>
              <a:t>Schweidnitz</a:t>
            </a:r>
            <a:r>
              <a:rPr lang="de-DE" sz="1200" dirty="0" smtClean="0"/>
              <a:t>, 1929-1939.</a:t>
            </a:r>
            <a:br>
              <a:rPr lang="de-DE" sz="1200" dirty="0" smtClean="0"/>
            </a:b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Knie J. G., </a:t>
            </a:r>
            <a:r>
              <a:rPr lang="de-DE" sz="1200" b="1" dirty="0" smtClean="0"/>
              <a:t>Alphabetisch- statistisch-topographische </a:t>
            </a:r>
            <a:r>
              <a:rPr lang="de-DE" sz="1200" b="1" dirty="0" err="1" smtClean="0"/>
              <a:t>Uebersicht</a:t>
            </a:r>
            <a:r>
              <a:rPr lang="de-DE" sz="1200" b="1" dirty="0" smtClean="0"/>
              <a:t> der Dörfer, Flecken, </a:t>
            </a:r>
            <a:r>
              <a:rPr lang="de-DE" sz="1200" b="1" dirty="0" err="1" smtClean="0"/>
              <a:t>Stadte</a:t>
            </a:r>
            <a:r>
              <a:rPr lang="de-DE" sz="1200" b="1" dirty="0" smtClean="0"/>
              <a:t> und andern Orte der </a:t>
            </a:r>
            <a:r>
              <a:rPr lang="de-DE" sz="1200" b="1" dirty="0" err="1" smtClean="0"/>
              <a:t>Königl</a:t>
            </a:r>
            <a:r>
              <a:rPr lang="de-DE" sz="1200" b="1" dirty="0" smtClean="0"/>
              <a:t>. </a:t>
            </a:r>
            <a:r>
              <a:rPr lang="de-DE" sz="1200" b="1" dirty="0" err="1" smtClean="0"/>
              <a:t>Preusz</a:t>
            </a:r>
            <a:r>
              <a:rPr lang="de-DE" sz="1200" b="1" dirty="0" smtClean="0"/>
              <a:t>. Provinz Schlesien</a:t>
            </a:r>
            <a:r>
              <a:rPr lang="de-DE" sz="1200" dirty="0" smtClean="0"/>
              <a:t>, Breslau 1845.</a:t>
            </a:r>
            <a:br>
              <a:rPr lang="de-DE" sz="1200" dirty="0" smtClean="0"/>
            </a:b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Triest Felix, </a:t>
            </a:r>
            <a:r>
              <a:rPr lang="de-DE" sz="1200" b="1" dirty="0" smtClean="0"/>
              <a:t>Topographisches Handbuch von Oberschlesien</a:t>
            </a:r>
            <a:r>
              <a:rPr lang="de-DE" sz="1200" dirty="0" smtClean="0"/>
              <a:t>, Zweite Hälfte, Breslau 1865</a:t>
            </a:r>
            <a:endParaRPr lang="pl-PL" sz="1200" dirty="0" smtClean="0"/>
          </a:p>
          <a:p>
            <a:endParaRPr lang="pl-PL" sz="2000" dirty="0" smtClean="0"/>
          </a:p>
        </p:txBody>
      </p:sp>
      <p:pic>
        <p:nvPicPr>
          <p:cNvPr id="9" name="Symbol zastępczy zawartości 8" descr="IMAG001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8706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1"/>
                </a:solidFill>
              </a:rPr>
              <a:t>Schronisko św. Brata Alberta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1987" name="Symbol zastępczy tekstu 7"/>
          <p:cNvSpPr>
            <a:spLocks noGrp="1"/>
          </p:cNvSpPr>
          <p:nvPr>
            <p:ph type="body" sz="half" idx="1"/>
          </p:nvPr>
        </p:nvSpPr>
        <p:spPr>
          <a:xfrm>
            <a:off x="428625" y="1500174"/>
            <a:ext cx="4038600" cy="4954601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       </a:t>
            </a:r>
          </a:p>
          <a:p>
            <a:pPr>
              <a:buFont typeface="Wingdings 2" pitchFamily="18" charset="2"/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       </a:t>
            </a:r>
            <a:r>
              <a:rPr lang="pl-PL" sz="1600" dirty="0" smtClean="0">
                <a:solidFill>
                  <a:schemeClr val="bg1"/>
                </a:solidFill>
              </a:rPr>
              <a:t>W przedwojennym klasztorze Sióstr Służebniczek  Najświętszej Marii Panny mieści się obecnie Schronisko </a:t>
            </a:r>
            <a:r>
              <a:rPr lang="pl-PL" sz="1600" dirty="0" smtClean="0">
                <a:solidFill>
                  <a:schemeClr val="bg1"/>
                </a:solidFill>
              </a:rPr>
              <a:t>św. Brata Alberta </a:t>
            </a:r>
            <a:r>
              <a:rPr lang="pl-PL" sz="1600" dirty="0" smtClean="0">
                <a:solidFill>
                  <a:schemeClr val="bg1"/>
                </a:solidFill>
              </a:rPr>
              <a:t>, przez które przewinęło </a:t>
            </a:r>
            <a:r>
              <a:rPr lang="pl-PL" sz="1600" dirty="0" smtClean="0">
                <a:solidFill>
                  <a:schemeClr val="bg1"/>
                </a:solidFill>
              </a:rPr>
              <a:t>się </a:t>
            </a:r>
            <a:r>
              <a:rPr lang="pl-PL" sz="1600" dirty="0" err="1" smtClean="0">
                <a:solidFill>
                  <a:schemeClr val="bg1"/>
                </a:solidFill>
              </a:rPr>
              <a:t>tysiace</a:t>
            </a:r>
            <a:r>
              <a:rPr lang="pl-PL" sz="1600" dirty="0" smtClean="0">
                <a:solidFill>
                  <a:schemeClr val="bg1"/>
                </a:solidFill>
              </a:rPr>
              <a:t> osób. W tej chwili z pomocy schroniska korzysta około stu podopiecznych, jednak w  zimne dni ich liczba sięga nawet kilkuset. To jedno z największych schronisk w kraju. Niedawno Schronisko św. Brata Alberta w Bielicach świętowało dwudziestolecie istnienia, chociaż samo </a:t>
            </a:r>
            <a:r>
              <a:rPr lang="pl-PL" sz="1600" dirty="0" smtClean="0">
                <a:solidFill>
                  <a:schemeClr val="bg1"/>
                </a:solidFill>
              </a:rPr>
              <a:t>stowarzyszenie powstało </a:t>
            </a:r>
            <a:r>
              <a:rPr lang="pl-PL" sz="1600" dirty="0" smtClean="0">
                <a:solidFill>
                  <a:schemeClr val="bg1"/>
                </a:solidFill>
              </a:rPr>
              <a:t>kilka lat wcześniej.</a:t>
            </a:r>
          </a:p>
          <a:p>
            <a:endParaRPr lang="pl-PL" dirty="0" smtClean="0"/>
          </a:p>
        </p:txBody>
      </p:sp>
      <p:pic>
        <p:nvPicPr>
          <p:cNvPr id="18" name="Symbol zastępczy zawartości 17" descr="IMAG000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  <a:ln w="88900" cap="sq" cmpd="thickThin">
            <a:solidFill>
              <a:schemeClr val="accent3">
                <a:lumMod val="50000"/>
              </a:schemeClr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Moduł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.xml><?xml version="1.0" encoding="utf-8"?>
<a:themeOverride xmlns:a="http://schemas.openxmlformats.org/drawingml/2006/main">
  <a:clrScheme name="Moduł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7.xml><?xml version="1.0" encoding="utf-8"?>
<a:themeOverride xmlns:a="http://schemas.openxmlformats.org/drawingml/2006/main">
  <a:clrScheme name="Przepły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Przepły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351</TotalTime>
  <Words>173</Words>
  <Application>Microsoft Office PowerPoint</Application>
  <PresentationFormat>Pokaz na ekranie (4:3)</PresentationFormat>
  <Paragraphs>35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13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10</vt:i4>
      </vt:variant>
    </vt:vector>
  </HeadingPairs>
  <TitlesOfParts>
    <vt:vector size="28" baseType="lpstr">
      <vt:lpstr>Arial</vt:lpstr>
      <vt:lpstr>Lucida Sans Unicode</vt:lpstr>
      <vt:lpstr>Wingdings 3</vt:lpstr>
      <vt:lpstr>Verdana</vt:lpstr>
      <vt:lpstr>Wingdings 2</vt:lpstr>
      <vt:lpstr>Calibri</vt:lpstr>
      <vt:lpstr>Corbel</vt:lpstr>
      <vt:lpstr>Wingdings</vt:lpstr>
      <vt:lpstr>Constantia</vt:lpstr>
      <vt:lpstr>Century Gothic</vt:lpstr>
      <vt:lpstr>Papyrus</vt:lpstr>
      <vt:lpstr>Bradley Hand ITC</vt:lpstr>
      <vt:lpstr>Times New Roman</vt:lpstr>
      <vt:lpstr>1_Hol</vt:lpstr>
      <vt:lpstr>Motyw pakietu Office</vt:lpstr>
      <vt:lpstr>Moduł</vt:lpstr>
      <vt:lpstr>Przepływ</vt:lpstr>
      <vt:lpstr>Energetyczny</vt:lpstr>
      <vt:lpstr>Moja okolica-  Gmina Łambinowice</vt:lpstr>
      <vt:lpstr>BIELICE</vt:lpstr>
      <vt:lpstr>Wycieczka po Bielicach</vt:lpstr>
      <vt:lpstr>HISTORIA</vt:lpstr>
      <vt:lpstr>DZIEJE KOSCIOŁA</vt:lpstr>
      <vt:lpstr>SZKOŁA PODSTAWOWA</vt:lpstr>
      <vt:lpstr>Świetlica wiejska</vt:lpstr>
      <vt:lpstr>Biblioteka wiejska</vt:lpstr>
      <vt:lpstr>Schronisko św. Brata Alberta</vt:lpstr>
      <vt:lpstr>DZIĘKUJEMY ZA UWAGĘ</vt:lpstr>
    </vt:vector>
  </TitlesOfParts>
  <Company>Zespół Szkół w Łambinowicach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Bielice - Bielitz</dc:title>
  <dc:creator>student029c</dc:creator>
  <cp:lastModifiedBy>Administrator</cp:lastModifiedBy>
  <cp:revision>23</cp:revision>
  <dcterms:created xsi:type="dcterms:W3CDTF">2010-04-16T11:11:27Z</dcterms:created>
  <dcterms:modified xsi:type="dcterms:W3CDTF">2010-04-18T20:42:00Z</dcterms:modified>
</cp:coreProperties>
</file>